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8" r:id="rId6"/>
    <p:sldId id="300" r:id="rId7"/>
    <p:sldId id="296" r:id="rId8"/>
    <p:sldId id="295" r:id="rId9"/>
    <p:sldId id="299" r:id="rId10"/>
    <p:sldId id="301" r:id="rId11"/>
    <p:sldId id="305" r:id="rId12"/>
    <p:sldId id="303" r:id="rId13"/>
    <p:sldId id="304" r:id="rId14"/>
    <p:sldId id="310" r:id="rId15"/>
    <p:sldId id="307" r:id="rId16"/>
    <p:sldId id="291" r:id="rId17"/>
    <p:sldId id="302" r:id="rId18"/>
    <p:sldId id="309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3F"/>
    <a:srgbClr val="E79130"/>
    <a:srgbClr val="2E3D92"/>
    <a:srgbClr val="FF5EFF"/>
    <a:srgbClr val="FF5CFE"/>
    <a:srgbClr val="FBFCFC"/>
    <a:srgbClr val="FFFFFF"/>
    <a:srgbClr val="F5F5F5"/>
    <a:srgbClr val="FBFBFB"/>
    <a:srgbClr val="BE5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8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0571870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4" y="758952"/>
            <a:ext cx="5603966" cy="280636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IMPATTO DELLA CHIRURGIA BARIATRICA SUL CANCRO DELLA MAMMELLA</a:t>
            </a:r>
            <a:endParaRPr lang="it-IT" sz="32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218"/>
            <a:ext cx="5059680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Fouzia Mecheri MD, FACS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1F0452-7C01-5A20-3B9E-FC02E8A0CC72}"/>
              </a:ext>
            </a:extLst>
          </p:cNvPr>
          <p:cNvSpPr txBox="1"/>
          <p:nvPr/>
        </p:nvSpPr>
        <p:spPr>
          <a:xfrm>
            <a:off x="8186057" y="5910667"/>
            <a:ext cx="3973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>
                <a:solidFill>
                  <a:srgbClr val="002060"/>
                </a:solidFill>
                <a:effectLst/>
                <a:latin typeface="Helvetica" pitchFamily="2" charset="0"/>
              </a:rPr>
              <a:t>Responsabile Chirurgia </a:t>
            </a:r>
            <a:r>
              <a:rPr lang="it-IT" sz="1200" dirty="0">
                <a:solidFill>
                  <a:srgbClr val="002060"/>
                </a:solidFill>
                <a:latin typeface="Helvetica" pitchFamily="2" charset="0"/>
              </a:rPr>
              <a:t>Bariatrica</a:t>
            </a:r>
            <a:endParaRPr lang="it-IT" sz="1200" dirty="0"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it-IT" sz="1200" dirty="0">
                <a:solidFill>
                  <a:srgbClr val="002060"/>
                </a:solidFill>
                <a:effectLst/>
                <a:latin typeface="Helvetica" pitchFamily="2" charset="0"/>
              </a:rPr>
              <a:t>Ospedale Civile di Baggiovara</a:t>
            </a:r>
          </a:p>
          <a:p>
            <a:pPr>
              <a:buNone/>
            </a:pPr>
            <a:r>
              <a:rPr lang="it-IT" sz="1200" dirty="0">
                <a:solidFill>
                  <a:srgbClr val="002060"/>
                </a:solidFill>
                <a:effectLst/>
                <a:latin typeface="Helvetica" pitchFamily="2" charset="0"/>
              </a:rPr>
              <a:t>Chirurgia Generale, d'Urgenza e Nuove Tecnologie.</a:t>
            </a:r>
          </a:p>
        </p:txBody>
      </p:sp>
      <p:pic>
        <p:nvPicPr>
          <p:cNvPr id="6" name="Immagine 5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627DB9CE-35B6-3D53-ACAF-2BCF378A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64" y="5910667"/>
            <a:ext cx="2850643" cy="6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E9DF9-24D1-E02A-67EE-60E8928A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Dysbiosis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5AA90-912C-8F6B-1602-1DAC1F65C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adiposity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Inducing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Triggering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uncontrolled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innate and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adaptative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immune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Altering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balance 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DNA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9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754A9-E17B-CBA4-DC2D-5D021D28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E5AFA2-D450-3E23-15AB-C7DEF8B7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women with 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body mass index (BMI)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DNA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women with 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BRCA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to 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of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ovarian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(Science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Medicine)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0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AD360-F72E-9056-C2A6-2D63B9F0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and risk of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D5E86-9D9D-E27B-7F76-777827F80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9A5120-9D48-567F-2023-35D4DB59E7BC}"/>
              </a:ext>
            </a:extLst>
          </p:cNvPr>
          <p:cNvSpPr txBox="1"/>
          <p:nvPr/>
        </p:nvSpPr>
        <p:spPr>
          <a:xfrm>
            <a:off x="2960176" y="5405071"/>
            <a:ext cx="493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Bariatric</a:t>
            </a:r>
            <a:r>
              <a:rPr lang="it-IT" sz="1200" dirty="0">
                <a:solidFill>
                  <a:srgbClr val="000000"/>
                </a:solidFill>
                <a:effectLst/>
                <a:latin typeface="Helvetica" pitchFamily="2" charset="0"/>
              </a:rPr>
              <a:t> Surgery and the Risk of Cancer in a Large </a:t>
            </a:r>
            <a:r>
              <a:rPr lang="it-IT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Multisite</a:t>
            </a:r>
            <a:r>
              <a:rPr lang="it-IT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Cohort</a:t>
            </a:r>
            <a:endParaRPr lang="it-IT" sz="12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688AF6-E593-A816-D7F5-1AACE51D5479}"/>
              </a:ext>
            </a:extLst>
          </p:cNvPr>
          <p:cNvSpPr txBox="1"/>
          <p:nvPr/>
        </p:nvSpPr>
        <p:spPr>
          <a:xfrm>
            <a:off x="2960176" y="5682070"/>
            <a:ext cx="2569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>
                <a:solidFill>
                  <a:srgbClr val="000000"/>
                </a:solidFill>
                <a:effectLst/>
                <a:latin typeface="Helvetica" pitchFamily="2" charset="0"/>
              </a:rPr>
              <a:t>Daniel P. </a:t>
            </a:r>
            <a:r>
              <a:rPr lang="it-IT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Schauer</a:t>
            </a:r>
            <a:r>
              <a:rPr lang="it-IT" sz="1200" dirty="0">
                <a:solidFill>
                  <a:srgbClr val="000000"/>
                </a:solidFill>
                <a:latin typeface="Helvetica" pitchFamily="2" charset="0"/>
              </a:rPr>
              <a:t> &amp; </a:t>
            </a:r>
            <a:r>
              <a:rPr lang="it-IT" sz="1200" dirty="0" err="1">
                <a:solidFill>
                  <a:srgbClr val="000000"/>
                </a:solidFill>
                <a:latin typeface="Helvetica" pitchFamily="2" charset="0"/>
              </a:rPr>
              <a:t>all</a:t>
            </a:r>
            <a:r>
              <a:rPr lang="it-IT" sz="1200" dirty="0">
                <a:solidFill>
                  <a:srgbClr val="000000"/>
                </a:solidFill>
                <a:latin typeface="Helvetica" pitchFamily="2" charset="0"/>
              </a:rPr>
              <a:t>.</a:t>
            </a:r>
            <a:r>
              <a:rPr lang="it-IT" sz="1200" dirty="0">
                <a:solidFill>
                  <a:srgbClr val="000000"/>
                </a:solidFill>
                <a:effectLst/>
                <a:latin typeface="Helvetica" pitchFamily="2" charset="0"/>
              </a:rPr>
              <a:t> 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202814-C9B7-43B9-6E7A-930C03D54633}"/>
              </a:ext>
            </a:extLst>
          </p:cNvPr>
          <p:cNvSpPr txBox="1"/>
          <p:nvPr/>
        </p:nvSpPr>
        <p:spPr>
          <a:xfrm>
            <a:off x="4747521" y="5682070"/>
            <a:ext cx="6415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Ann </a:t>
            </a:r>
            <a:r>
              <a:rPr lang="it-IT" sz="1200" dirty="0" err="1"/>
              <a:t>Surg</a:t>
            </a:r>
            <a:r>
              <a:rPr lang="it-IT" sz="1200" dirty="0"/>
              <a:t> . 2019 </a:t>
            </a:r>
            <a:r>
              <a:rPr lang="it-IT" sz="1200" dirty="0" err="1"/>
              <a:t>January</a:t>
            </a:r>
            <a:endParaRPr lang="it-IT" sz="1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EF1542-754D-C4C4-006D-8075876B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176" y="3421261"/>
            <a:ext cx="5187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6670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84048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66928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300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500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1700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Tx/>
              <a:buNone/>
            </a:pPr>
            <a:r>
              <a:rPr lang="it-IT" altLang="it-IT" sz="1200" dirty="0">
                <a:latin typeface="BlinkMacSystem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 of obesity on survival of women with breast cancer: systematic review and meta-analysis.</a:t>
            </a:r>
            <a:r>
              <a:rPr lang="it-IT" altLang="it-IT" sz="1200" dirty="0"/>
              <a:t> </a:t>
            </a:r>
            <a:r>
              <a:rPr lang="it-IT" altLang="it-IT" sz="1200" b="1" dirty="0">
                <a:latin typeface="BlinkMacSystemFont"/>
              </a:rPr>
              <a:t>Protani M</a:t>
            </a:r>
            <a:r>
              <a:rPr lang="it-IT" altLang="it-IT" sz="1200" dirty="0">
                <a:latin typeface="BlinkMacSystemFont"/>
              </a:rPr>
              <a:t>, </a:t>
            </a:r>
            <a:r>
              <a:rPr lang="it-IT" altLang="it-IT" sz="1200" dirty="0" err="1">
                <a:latin typeface="BlinkMacSystemFont"/>
              </a:rPr>
              <a:t>Coory</a:t>
            </a:r>
            <a:r>
              <a:rPr lang="it-IT" altLang="it-IT" sz="1200" dirty="0">
                <a:latin typeface="BlinkMacSystemFont"/>
              </a:rPr>
              <a:t> M, Martin </a:t>
            </a:r>
            <a:r>
              <a:rPr lang="it-IT" altLang="it-IT" sz="1200" dirty="0" err="1">
                <a:latin typeface="BlinkMacSystemFont"/>
              </a:rPr>
              <a:t>JH.Breast</a:t>
            </a:r>
            <a:r>
              <a:rPr lang="it-IT" altLang="it-IT" sz="1200" dirty="0">
                <a:latin typeface="BlinkMacSystemFont"/>
              </a:rPr>
              <a:t> Cancer Res </a:t>
            </a:r>
            <a:r>
              <a:rPr lang="it-IT" altLang="it-IT" sz="1200" dirty="0" err="1">
                <a:latin typeface="BlinkMacSystemFont"/>
              </a:rPr>
              <a:t>Treat</a:t>
            </a:r>
            <a:r>
              <a:rPr lang="it-IT" altLang="it-IT" sz="1200" dirty="0">
                <a:latin typeface="BlinkMacSystemFont"/>
              </a:rPr>
              <a:t>. 2010</a:t>
            </a:r>
            <a:endParaRPr lang="it-IT" altLang="it-IT" sz="12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32892E-63E0-B764-A1BA-0A6A0D0398C9}"/>
              </a:ext>
            </a:extLst>
          </p:cNvPr>
          <p:cNvSpPr/>
          <p:nvPr/>
        </p:nvSpPr>
        <p:spPr>
          <a:xfrm>
            <a:off x="680194" y="2135685"/>
            <a:ext cx="10788552" cy="1285576"/>
          </a:xfrm>
          <a:prstGeom prst="rect">
            <a:avLst/>
          </a:prstGeom>
          <a:gradFill flip="none" rotWithShape="1">
            <a:gsLst>
              <a:gs pos="0">
                <a:srgbClr val="E79130">
                  <a:tint val="66000"/>
                  <a:satMod val="160000"/>
                </a:srgbClr>
              </a:gs>
              <a:gs pos="50000">
                <a:srgbClr val="E79130">
                  <a:tint val="44500"/>
                  <a:satMod val="160000"/>
                </a:srgbClr>
              </a:gs>
              <a:gs pos="100000">
                <a:srgbClr val="E7913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t-IT" dirty="0">
                <a:solidFill>
                  <a:srgbClr val="002060"/>
                </a:solidFill>
                <a:latin typeface="Times"/>
              </a:rPr>
              <a:t>A meta-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analysis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of 43 studies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showed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that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women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who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were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obese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at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breast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cancer</a:t>
            </a:r>
            <a:endParaRPr lang="it-IT" dirty="0">
              <a:solidFill>
                <a:srgbClr val="002060"/>
              </a:solidFill>
              <a:latin typeface="Times"/>
            </a:endParaRPr>
          </a:p>
          <a:p>
            <a:pPr>
              <a:buNone/>
            </a:pPr>
            <a:r>
              <a:rPr lang="it-IT" dirty="0" err="1">
                <a:solidFill>
                  <a:srgbClr val="002060"/>
                </a:solidFill>
                <a:latin typeface="Times"/>
              </a:rPr>
              <a:t>diagnosis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had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an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approximately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33%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higher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risk of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mortality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compared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 with </a:t>
            </a:r>
            <a:r>
              <a:rPr lang="it-IT" dirty="0" err="1">
                <a:solidFill>
                  <a:srgbClr val="002060"/>
                </a:solidFill>
                <a:latin typeface="Times"/>
              </a:rPr>
              <a:t>normal</a:t>
            </a:r>
            <a:r>
              <a:rPr lang="it-IT" dirty="0">
                <a:solidFill>
                  <a:srgbClr val="002060"/>
                </a:solidFill>
                <a:latin typeface="Times"/>
              </a:rPr>
              <a:t>-weight women 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CB1EEB3-97C1-4606-4E0C-0B65E41C5B12}"/>
              </a:ext>
            </a:extLst>
          </p:cNvPr>
          <p:cNvSpPr/>
          <p:nvPr/>
        </p:nvSpPr>
        <p:spPr>
          <a:xfrm>
            <a:off x="704575" y="4018104"/>
            <a:ext cx="10788551" cy="1310460"/>
          </a:xfrm>
          <a:prstGeom prst="rect">
            <a:avLst/>
          </a:prstGeom>
          <a:gradFill flip="none" rotWithShape="1">
            <a:gsLst>
              <a:gs pos="0">
                <a:srgbClr val="FFD33F">
                  <a:tint val="66000"/>
                  <a:satMod val="160000"/>
                </a:srgbClr>
              </a:gs>
              <a:gs pos="50000">
                <a:srgbClr val="FFD33F">
                  <a:tint val="44500"/>
                  <a:satMod val="160000"/>
                </a:srgbClr>
              </a:gs>
              <a:gs pos="100000">
                <a:srgbClr val="FFD33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Patients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undergoing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bariatric</a:t>
            </a:r>
            <a:r>
              <a:rPr lang="it-IT" dirty="0">
                <a:solidFill>
                  <a:srgbClr val="002060"/>
                </a:solidFill>
              </a:rPr>
              <a:t> surgery </a:t>
            </a:r>
            <a:r>
              <a:rPr lang="it-IT" dirty="0" err="1">
                <a:solidFill>
                  <a:srgbClr val="002060"/>
                </a:solidFill>
              </a:rPr>
              <a:t>had</a:t>
            </a:r>
            <a:r>
              <a:rPr lang="it-IT" dirty="0">
                <a:solidFill>
                  <a:srgbClr val="002060"/>
                </a:solidFill>
              </a:rPr>
              <a:t> a 33% </a:t>
            </a:r>
            <a:r>
              <a:rPr lang="it-IT" dirty="0" err="1">
                <a:solidFill>
                  <a:srgbClr val="002060"/>
                </a:solidFill>
              </a:rPr>
              <a:t>lower</a:t>
            </a:r>
            <a:r>
              <a:rPr lang="it-IT" dirty="0">
                <a:solidFill>
                  <a:srgbClr val="002060"/>
                </a:solidFill>
              </a:rPr>
              <a:t> hazard of </a:t>
            </a:r>
            <a:r>
              <a:rPr lang="it-IT" dirty="0" err="1">
                <a:solidFill>
                  <a:srgbClr val="002060"/>
                </a:solidFill>
              </a:rPr>
              <a:t>developing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cancer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during</a:t>
            </a:r>
            <a:r>
              <a:rPr lang="it-IT" dirty="0">
                <a:solidFill>
                  <a:srgbClr val="002060"/>
                </a:solidFill>
              </a:rPr>
              <a:t> follow-up </a:t>
            </a:r>
            <a:r>
              <a:rPr lang="it-IT" dirty="0" err="1">
                <a:solidFill>
                  <a:srgbClr val="002060"/>
                </a:solidFill>
              </a:rPr>
              <a:t>compared</a:t>
            </a:r>
            <a:r>
              <a:rPr lang="it-IT" dirty="0">
                <a:solidFill>
                  <a:srgbClr val="002060"/>
                </a:solidFill>
              </a:rPr>
              <a:t> to a </a:t>
            </a:r>
            <a:r>
              <a:rPr lang="it-IT" dirty="0" err="1">
                <a:solidFill>
                  <a:srgbClr val="002060"/>
                </a:solidFill>
              </a:rPr>
              <a:t>matched</a:t>
            </a:r>
            <a:r>
              <a:rPr lang="it-IT" dirty="0">
                <a:solidFill>
                  <a:srgbClr val="002060"/>
                </a:solidFill>
              </a:rPr>
              <a:t> sample of control </a:t>
            </a:r>
            <a:r>
              <a:rPr lang="it-IT" dirty="0" err="1">
                <a:solidFill>
                  <a:srgbClr val="002060"/>
                </a:solidFill>
              </a:rPr>
              <a:t>patients</a:t>
            </a:r>
            <a:r>
              <a:rPr lang="it-IT" dirty="0">
                <a:solidFill>
                  <a:srgbClr val="002060"/>
                </a:solidFill>
              </a:rPr>
              <a:t> with severe </a:t>
            </a:r>
            <a:r>
              <a:rPr lang="it-IT" dirty="0" err="1">
                <a:solidFill>
                  <a:srgbClr val="002060"/>
                </a:solidFill>
              </a:rPr>
              <a:t>obesity</a:t>
            </a:r>
            <a:r>
              <a:rPr lang="it-IT" dirty="0">
                <a:solidFill>
                  <a:srgbClr val="002060"/>
                </a:solidFill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lower</a:t>
            </a:r>
            <a:r>
              <a:rPr lang="it-IT" dirty="0">
                <a:solidFill>
                  <a:srgbClr val="002060"/>
                </a:solidFill>
              </a:rPr>
              <a:t> risk of </a:t>
            </a:r>
            <a:r>
              <a:rPr lang="it-IT" dirty="0" err="1">
                <a:solidFill>
                  <a:srgbClr val="002060"/>
                </a:solidFill>
              </a:rPr>
              <a:t>incident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cancer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particularly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obesity-associated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cancers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such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postmenopausal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breast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cancer</a:t>
            </a:r>
            <a:r>
              <a:rPr lang="it-IT" dirty="0">
                <a:solidFill>
                  <a:srgbClr val="C00000"/>
                </a:solidFill>
              </a:rPr>
              <a:t>,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endometrial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cancer</a:t>
            </a:r>
            <a:r>
              <a:rPr lang="it-IT" dirty="0">
                <a:solidFill>
                  <a:srgbClr val="002060"/>
                </a:solidFill>
              </a:rPr>
              <a:t>, and colon </a:t>
            </a:r>
            <a:r>
              <a:rPr lang="it-IT" dirty="0" err="1">
                <a:solidFill>
                  <a:srgbClr val="002060"/>
                </a:solidFill>
              </a:rPr>
              <a:t>cancer</a:t>
            </a:r>
            <a:r>
              <a:rPr lang="it-IT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878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rosa, cuore, San Valentino&#10;&#10;Il contenuto generato dall'IA potrebbe non essere corretto.">
            <a:extLst>
              <a:ext uri="{FF2B5EF4-FFF2-40B4-BE49-F238E27FC236}">
                <a16:creationId xmlns:a16="http://schemas.microsoft.com/office/drawing/2014/main" id="{507971C9-FB4E-4868-BEF4-285A1B2AE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08" y="2658051"/>
            <a:ext cx="3227534" cy="215168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805D7BC3-A38A-FEDA-E489-79D1CD10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it-IT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729AC7-432C-237B-BE6E-2A799269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63053"/>
            <a:ext cx="10058400" cy="3760891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Body </a:t>
            </a:r>
            <a:r>
              <a:rPr lang="it-IT" dirty="0" err="1">
                <a:solidFill>
                  <a:srgbClr val="C00000"/>
                </a:solidFill>
              </a:rPr>
              <a:t>fatness</a:t>
            </a:r>
            <a:r>
              <a:rPr lang="it-IT" dirty="0">
                <a:solidFill>
                  <a:srgbClr val="C00000"/>
                </a:solidFill>
              </a:rPr>
              <a:t>: be </a:t>
            </a:r>
            <a:r>
              <a:rPr lang="it-IT" dirty="0" err="1">
                <a:solidFill>
                  <a:srgbClr val="C00000"/>
                </a:solidFill>
              </a:rPr>
              <a:t>as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lean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possible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within</a:t>
            </a:r>
            <a:r>
              <a:rPr lang="it-IT" dirty="0">
                <a:solidFill>
                  <a:srgbClr val="C00000"/>
                </a:solidFill>
              </a:rPr>
              <a:t> the </a:t>
            </a:r>
            <a:r>
              <a:rPr lang="it-IT" dirty="0" err="1">
                <a:solidFill>
                  <a:srgbClr val="C00000"/>
                </a:solidFill>
              </a:rPr>
              <a:t>normal</a:t>
            </a:r>
            <a:r>
              <a:rPr lang="it-IT" dirty="0">
                <a:solidFill>
                  <a:srgbClr val="C00000"/>
                </a:solidFill>
              </a:rPr>
              <a:t> range of body weight</a:t>
            </a:r>
          </a:p>
          <a:p>
            <a:r>
              <a:rPr lang="it-IT" dirty="0" err="1">
                <a:solidFill>
                  <a:srgbClr val="002060"/>
                </a:solidFill>
              </a:rPr>
              <a:t>Physical</a:t>
            </a:r>
            <a:r>
              <a:rPr lang="it-IT" dirty="0">
                <a:solidFill>
                  <a:srgbClr val="002060"/>
                </a:solidFill>
              </a:rPr>
              <a:t> activity: be </a:t>
            </a:r>
            <a:r>
              <a:rPr lang="it-IT" dirty="0" err="1">
                <a:solidFill>
                  <a:srgbClr val="002060"/>
                </a:solidFill>
              </a:rPr>
              <a:t>physically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active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as</a:t>
            </a:r>
            <a:r>
              <a:rPr lang="it-IT" dirty="0">
                <a:solidFill>
                  <a:srgbClr val="002060"/>
                </a:solidFill>
              </a:rPr>
              <a:t> part of </a:t>
            </a:r>
            <a:r>
              <a:rPr lang="it-IT" dirty="0" err="1">
                <a:solidFill>
                  <a:srgbClr val="002060"/>
                </a:solidFill>
              </a:rPr>
              <a:t>every</a:t>
            </a:r>
            <a:r>
              <a:rPr lang="it-IT" dirty="0">
                <a:solidFill>
                  <a:srgbClr val="002060"/>
                </a:solidFill>
              </a:rPr>
              <a:t> day life</a:t>
            </a:r>
          </a:p>
          <a:p>
            <a:r>
              <a:rPr lang="it-IT" dirty="0">
                <a:solidFill>
                  <a:srgbClr val="002060"/>
                </a:solidFill>
              </a:rPr>
              <a:t>Foods and drinks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promote</a:t>
            </a:r>
            <a:r>
              <a:rPr lang="it-IT" dirty="0">
                <a:solidFill>
                  <a:srgbClr val="002060"/>
                </a:solidFill>
              </a:rPr>
              <a:t> weight </a:t>
            </a:r>
            <a:r>
              <a:rPr lang="it-IT" dirty="0" err="1">
                <a:solidFill>
                  <a:srgbClr val="002060"/>
                </a:solidFill>
              </a:rPr>
              <a:t>regain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Plant foods: </a:t>
            </a:r>
            <a:r>
              <a:rPr lang="it-IT" dirty="0" err="1">
                <a:solidFill>
                  <a:srgbClr val="002060"/>
                </a:solidFill>
              </a:rPr>
              <a:t>eat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mostly</a:t>
            </a:r>
            <a:r>
              <a:rPr lang="it-IT" dirty="0">
                <a:solidFill>
                  <a:srgbClr val="002060"/>
                </a:solidFill>
              </a:rPr>
              <a:t> foods of </a:t>
            </a:r>
            <a:r>
              <a:rPr lang="it-IT" dirty="0" err="1">
                <a:solidFill>
                  <a:srgbClr val="002060"/>
                </a:solidFill>
              </a:rPr>
              <a:t>plant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origin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Animal foods: </a:t>
            </a:r>
            <a:r>
              <a:rPr lang="it-IT" dirty="0" err="1">
                <a:solidFill>
                  <a:srgbClr val="002060"/>
                </a:solidFill>
              </a:rPr>
              <a:t>limit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intake</a:t>
            </a:r>
            <a:r>
              <a:rPr lang="it-IT" dirty="0">
                <a:solidFill>
                  <a:srgbClr val="002060"/>
                </a:solidFill>
              </a:rPr>
              <a:t> of red </a:t>
            </a:r>
            <a:r>
              <a:rPr lang="it-IT" dirty="0" err="1">
                <a:solidFill>
                  <a:srgbClr val="002060"/>
                </a:solidFill>
              </a:rPr>
              <a:t>meat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meat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Alcoholic</a:t>
            </a:r>
            <a:r>
              <a:rPr lang="it-IT" dirty="0">
                <a:solidFill>
                  <a:srgbClr val="002060"/>
                </a:solidFill>
              </a:rPr>
              <a:t> drinks, </a:t>
            </a:r>
            <a:r>
              <a:rPr lang="it-IT" dirty="0" err="1">
                <a:solidFill>
                  <a:srgbClr val="002060"/>
                </a:solidFill>
              </a:rPr>
              <a:t>tobacco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limit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consumption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salt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Breastfeeding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mothers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breastfeed</a:t>
            </a:r>
            <a:r>
              <a:rPr lang="it-IT" dirty="0">
                <a:solidFill>
                  <a:srgbClr val="002060"/>
                </a:solidFill>
              </a:rPr>
              <a:t> – </a:t>
            </a:r>
            <a:r>
              <a:rPr lang="it-IT" dirty="0" err="1">
                <a:solidFill>
                  <a:srgbClr val="002060"/>
                </a:solidFill>
              </a:rPr>
              <a:t>children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breastfed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Limit </a:t>
            </a:r>
            <a:r>
              <a:rPr lang="it-IT" dirty="0" err="1">
                <a:solidFill>
                  <a:srgbClr val="002060"/>
                </a:solidFill>
              </a:rPr>
              <a:t>homone</a:t>
            </a:r>
            <a:r>
              <a:rPr lang="it-IT" dirty="0">
                <a:solidFill>
                  <a:srgbClr val="002060"/>
                </a:solidFill>
              </a:rPr>
              <a:t> therapy: </a:t>
            </a:r>
            <a:r>
              <a:rPr lang="it-IT" dirty="0" err="1">
                <a:solidFill>
                  <a:srgbClr val="002060"/>
                </a:solidFill>
              </a:rPr>
              <a:t>limiting</a:t>
            </a:r>
            <a:r>
              <a:rPr lang="it-IT" dirty="0">
                <a:solidFill>
                  <a:srgbClr val="002060"/>
                </a:solidFill>
              </a:rPr>
              <a:t> the use of </a:t>
            </a:r>
            <a:r>
              <a:rPr lang="it-IT" dirty="0" err="1">
                <a:solidFill>
                  <a:srgbClr val="002060"/>
                </a:solidFill>
              </a:rPr>
              <a:t>hormone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replacement</a:t>
            </a:r>
            <a:r>
              <a:rPr lang="it-IT" dirty="0">
                <a:solidFill>
                  <a:srgbClr val="002060"/>
                </a:solidFill>
              </a:rPr>
              <a:t> therapy after menopause can help reduce risk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7FCB1-3C64-E9ED-4964-14F5C373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it-IT" dirty="0"/>
          </a:p>
        </p:txBody>
      </p:sp>
      <p:pic>
        <p:nvPicPr>
          <p:cNvPr id="5" name="Segnaposto contenuto 4" descr="Immagine che contiene testo, frutto, albero di Natale, cibo&#10;&#10;Il contenuto generato dall'IA potrebbe non essere corretto.">
            <a:extLst>
              <a:ext uri="{FF2B5EF4-FFF2-40B4-BE49-F238E27FC236}">
                <a16:creationId xmlns:a16="http://schemas.microsoft.com/office/drawing/2014/main" id="{DC14C184-E2D3-8C29-651F-AE58EA2D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00" y="1429452"/>
            <a:ext cx="4439536" cy="4439536"/>
          </a:xfr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5E2BACD0-DAE3-3AC3-D282-721A4E3F013F}"/>
              </a:ext>
            </a:extLst>
          </p:cNvPr>
          <p:cNvSpPr/>
          <p:nvPr/>
        </p:nvSpPr>
        <p:spPr>
          <a:xfrm>
            <a:off x="1306114" y="2892644"/>
            <a:ext cx="1926943" cy="1204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FFFF"/>
              </a:highlight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7FA7B32-5104-F3F3-1662-40F7B272C6AC}"/>
              </a:ext>
            </a:extLst>
          </p:cNvPr>
          <p:cNvSpPr/>
          <p:nvPr/>
        </p:nvSpPr>
        <p:spPr>
          <a:xfrm>
            <a:off x="3233057" y="2892644"/>
            <a:ext cx="1926943" cy="12044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FCCBF7-968E-887A-86E3-46263D4D1F83}"/>
              </a:ext>
            </a:extLst>
          </p:cNvPr>
          <p:cNvSpPr/>
          <p:nvPr/>
        </p:nvSpPr>
        <p:spPr>
          <a:xfrm>
            <a:off x="2299593" y="2182113"/>
            <a:ext cx="1926943" cy="120446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FA143C-4F87-0DF8-F2EC-56BFC0A04D55}"/>
              </a:ext>
            </a:extLst>
          </p:cNvPr>
          <p:cNvSpPr txBox="1"/>
          <p:nvPr/>
        </p:nvSpPr>
        <p:spPr>
          <a:xfrm>
            <a:off x="1719943" y="3272973"/>
            <a:ext cx="57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Diet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5632F38-16C0-5B81-6516-A760DD9F2169}"/>
              </a:ext>
            </a:extLst>
          </p:cNvPr>
          <p:cNvSpPr txBox="1"/>
          <p:nvPr/>
        </p:nvSpPr>
        <p:spPr>
          <a:xfrm>
            <a:off x="2819397" y="2492827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Weight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7BD5186-EC9C-DB76-7096-ABCFC6723CFF}"/>
              </a:ext>
            </a:extLst>
          </p:cNvPr>
          <p:cNvSpPr txBox="1"/>
          <p:nvPr/>
        </p:nvSpPr>
        <p:spPr>
          <a:xfrm>
            <a:off x="4053112" y="3334658"/>
            <a:ext cx="97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Physical</a:t>
            </a:r>
            <a:r>
              <a:rPr lang="it-IT" dirty="0"/>
              <a:t> </a:t>
            </a:r>
          </a:p>
          <a:p>
            <a:r>
              <a:rPr lang="it-IT" dirty="0"/>
              <a:t>activity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BF244A48-BCE1-2A92-5AC0-E661BFA3053A}"/>
              </a:ext>
            </a:extLst>
          </p:cNvPr>
          <p:cNvSpPr/>
          <p:nvPr/>
        </p:nvSpPr>
        <p:spPr>
          <a:xfrm>
            <a:off x="2315031" y="2891969"/>
            <a:ext cx="1807200" cy="914400"/>
          </a:xfrm>
          <a:prstGeom prst="ellipse">
            <a:avLst/>
          </a:prstGeom>
          <a:solidFill>
            <a:srgbClr val="FF5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Cancer </a:t>
            </a:r>
            <a:r>
              <a:rPr lang="it-IT" dirty="0" err="1"/>
              <a:t>prevention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3103AB-5AE7-18B8-E631-5B42C2F4D881}"/>
              </a:ext>
            </a:extLst>
          </p:cNvPr>
          <p:cNvSpPr txBox="1"/>
          <p:nvPr/>
        </p:nvSpPr>
        <p:spPr>
          <a:xfrm>
            <a:off x="1" y="4659086"/>
            <a:ext cx="7640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AICR </a:t>
            </a:r>
            <a:r>
              <a:rPr lang="it-IT" b="1" dirty="0" err="1">
                <a:solidFill>
                  <a:srgbClr val="C00000"/>
                </a:solidFill>
              </a:rPr>
              <a:t>Guidelines</a:t>
            </a:r>
            <a:r>
              <a:rPr lang="it-IT" b="1" dirty="0">
                <a:solidFill>
                  <a:srgbClr val="C00000"/>
                </a:solidFill>
              </a:rPr>
              <a:t> for Cancer </a:t>
            </a:r>
            <a:r>
              <a:rPr lang="it-IT" b="1" dirty="0" err="1">
                <a:solidFill>
                  <a:srgbClr val="C00000"/>
                </a:solidFill>
              </a:rPr>
              <a:t>Prevention</a:t>
            </a:r>
            <a:endParaRPr lang="it-IT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Choose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mostly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plant</a:t>
            </a:r>
            <a:r>
              <a:rPr lang="it-IT" dirty="0">
                <a:solidFill>
                  <a:srgbClr val="002060"/>
                </a:solidFill>
              </a:rPr>
              <a:t> foods, </a:t>
            </a:r>
            <a:r>
              <a:rPr lang="it-IT" dirty="0" err="1">
                <a:solidFill>
                  <a:srgbClr val="002060"/>
                </a:solidFill>
              </a:rPr>
              <a:t>limit</a:t>
            </a:r>
            <a:r>
              <a:rPr lang="it-IT" dirty="0">
                <a:solidFill>
                  <a:srgbClr val="002060"/>
                </a:solidFill>
              </a:rPr>
              <a:t> red </a:t>
            </a:r>
            <a:r>
              <a:rPr lang="it-IT" dirty="0" err="1">
                <a:solidFill>
                  <a:srgbClr val="002060"/>
                </a:solidFill>
              </a:rPr>
              <a:t>meat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meat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Be </a:t>
            </a:r>
            <a:r>
              <a:rPr lang="it-IT" dirty="0" err="1">
                <a:solidFill>
                  <a:srgbClr val="002060"/>
                </a:solidFill>
              </a:rPr>
              <a:t>physically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active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every</a:t>
            </a:r>
            <a:r>
              <a:rPr lang="it-IT" dirty="0">
                <a:solidFill>
                  <a:srgbClr val="002060"/>
                </a:solidFill>
              </a:rPr>
              <a:t> day in </a:t>
            </a:r>
            <a:r>
              <a:rPr lang="it-IT" dirty="0" err="1">
                <a:solidFill>
                  <a:srgbClr val="002060"/>
                </a:solidFill>
              </a:rPr>
              <a:t>any</a:t>
            </a:r>
            <a:r>
              <a:rPr lang="it-IT" dirty="0">
                <a:solidFill>
                  <a:srgbClr val="002060"/>
                </a:solidFill>
              </a:rPr>
              <a:t> way for 30 minutes or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Aim</a:t>
            </a:r>
            <a:r>
              <a:rPr lang="it-IT" dirty="0">
                <a:solidFill>
                  <a:srgbClr val="002060"/>
                </a:solidFill>
              </a:rPr>
              <a:t> to be a </a:t>
            </a:r>
            <a:r>
              <a:rPr lang="it-IT" dirty="0" err="1">
                <a:solidFill>
                  <a:srgbClr val="002060"/>
                </a:solidFill>
              </a:rPr>
              <a:t>healthy</a:t>
            </a:r>
            <a:r>
              <a:rPr lang="it-IT" dirty="0">
                <a:solidFill>
                  <a:srgbClr val="002060"/>
                </a:solidFill>
              </a:rPr>
              <a:t> weight </a:t>
            </a:r>
            <a:r>
              <a:rPr lang="it-IT" dirty="0" err="1">
                <a:solidFill>
                  <a:srgbClr val="002060"/>
                </a:solidFill>
              </a:rPr>
              <a:t>throughout</a:t>
            </a:r>
            <a:r>
              <a:rPr lang="it-IT" dirty="0">
                <a:solidFill>
                  <a:srgbClr val="002060"/>
                </a:solidFill>
              </a:rPr>
              <a:t>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And </a:t>
            </a:r>
            <a:r>
              <a:rPr lang="it-IT" dirty="0" err="1">
                <a:solidFill>
                  <a:srgbClr val="002060"/>
                </a:solidFill>
              </a:rPr>
              <a:t>always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remember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don’t</a:t>
            </a:r>
            <a:r>
              <a:rPr lang="it-IT" dirty="0">
                <a:solidFill>
                  <a:srgbClr val="002060"/>
                </a:solidFill>
              </a:rPr>
              <a:t> smoke or </a:t>
            </a:r>
            <a:r>
              <a:rPr lang="it-IT" dirty="0" err="1">
                <a:solidFill>
                  <a:srgbClr val="002060"/>
                </a:solidFill>
              </a:rPr>
              <a:t>chew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tobacco</a:t>
            </a:r>
            <a:r>
              <a:rPr lang="it-IT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40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C2619-D20A-A611-A2C7-3ABE4D42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srgbClr val="C00000"/>
                </a:solidFill>
              </a:rPr>
              <a:t>Conclusions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BB976-617A-E586-6AB2-5E4E7CD2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80878"/>
            <a:ext cx="10058400" cy="3760891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Women with </a:t>
            </a:r>
            <a:r>
              <a:rPr lang="it-IT" sz="2400" dirty="0" err="1">
                <a:solidFill>
                  <a:srgbClr val="002060"/>
                </a:solidFill>
              </a:rPr>
              <a:t>overweight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breast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cancer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obesity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often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have</a:t>
            </a:r>
            <a:r>
              <a:rPr lang="it-IT" sz="2400" dirty="0">
                <a:solidFill>
                  <a:srgbClr val="002060"/>
                </a:solidFill>
              </a:rPr>
              <a:t> a </a:t>
            </a:r>
            <a:r>
              <a:rPr lang="it-IT" sz="2400" dirty="0" err="1">
                <a:solidFill>
                  <a:srgbClr val="002060"/>
                </a:solidFill>
              </a:rPr>
              <a:t>worse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prognosis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develop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resistance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hormone</a:t>
            </a:r>
            <a:r>
              <a:rPr lang="it-IT" sz="2400" dirty="0">
                <a:solidFill>
                  <a:srgbClr val="002060"/>
                </a:solidFill>
              </a:rPr>
              <a:t> therapies more </a:t>
            </a:r>
            <a:r>
              <a:rPr lang="it-IT" sz="2400" dirty="0" err="1">
                <a:solidFill>
                  <a:srgbClr val="002060"/>
                </a:solidFill>
              </a:rPr>
              <a:t>often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than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normal</a:t>
            </a:r>
            <a:r>
              <a:rPr lang="it-IT" sz="2400" dirty="0">
                <a:solidFill>
                  <a:srgbClr val="002060"/>
                </a:solidFill>
              </a:rPr>
              <a:t> weight women.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Bariatric</a:t>
            </a:r>
            <a:r>
              <a:rPr lang="it-IT" sz="2400" dirty="0">
                <a:solidFill>
                  <a:srgbClr val="002060"/>
                </a:solidFill>
              </a:rPr>
              <a:t> surgery </a:t>
            </a:r>
            <a:r>
              <a:rPr lang="it-IT" sz="2400" dirty="0" err="1">
                <a:solidFill>
                  <a:srgbClr val="002060"/>
                </a:solidFill>
              </a:rPr>
              <a:t>is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very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effective</a:t>
            </a:r>
            <a:r>
              <a:rPr lang="it-IT" sz="2400" dirty="0">
                <a:solidFill>
                  <a:srgbClr val="002060"/>
                </a:solidFill>
              </a:rPr>
              <a:t> for weight </a:t>
            </a:r>
            <a:r>
              <a:rPr lang="it-IT" sz="2400" dirty="0" err="1">
                <a:solidFill>
                  <a:srgbClr val="002060"/>
                </a:solidFill>
              </a:rPr>
              <a:t>loss</a:t>
            </a:r>
            <a:r>
              <a:rPr lang="it-IT" sz="2400" dirty="0">
                <a:solidFill>
                  <a:srgbClr val="002060"/>
                </a:solidFill>
              </a:rPr>
              <a:t> and long-</a:t>
            </a:r>
            <a:r>
              <a:rPr lang="it-IT" sz="2400" dirty="0" err="1">
                <a:solidFill>
                  <a:srgbClr val="002060"/>
                </a:solidFill>
              </a:rPr>
              <a:t>term</a:t>
            </a:r>
            <a:r>
              <a:rPr lang="it-IT" sz="2400" dirty="0">
                <a:solidFill>
                  <a:srgbClr val="002060"/>
                </a:solidFill>
              </a:rPr>
              <a:t> weight </a:t>
            </a:r>
            <a:r>
              <a:rPr lang="it-IT" sz="2400" dirty="0" err="1">
                <a:solidFill>
                  <a:srgbClr val="002060"/>
                </a:solidFill>
              </a:rPr>
              <a:t>maintenance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dirty="0" err="1">
                <a:solidFill>
                  <a:srgbClr val="002060"/>
                </a:solidFill>
              </a:rPr>
              <a:t>Bariatric</a:t>
            </a:r>
            <a:r>
              <a:rPr lang="it-IT" sz="2400" dirty="0">
                <a:solidFill>
                  <a:srgbClr val="002060"/>
                </a:solidFill>
              </a:rPr>
              <a:t> surgery </a:t>
            </a:r>
            <a:r>
              <a:rPr lang="it-IT" sz="2400" dirty="0" err="1">
                <a:solidFill>
                  <a:srgbClr val="002060"/>
                </a:solidFill>
              </a:rPr>
              <a:t>appears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have</a:t>
            </a:r>
            <a:r>
              <a:rPr lang="it-IT" sz="2400" dirty="0">
                <a:solidFill>
                  <a:srgbClr val="002060"/>
                </a:solidFill>
              </a:rPr>
              <a:t> a </a:t>
            </a:r>
            <a:r>
              <a:rPr lang="it-IT" sz="2400" dirty="0" err="1">
                <a:solidFill>
                  <a:srgbClr val="002060"/>
                </a:solidFill>
              </a:rPr>
              <a:t>beneficial</a:t>
            </a:r>
            <a:r>
              <a:rPr lang="it-IT" sz="2400" dirty="0">
                <a:solidFill>
                  <a:srgbClr val="002060"/>
                </a:solidFill>
              </a:rPr>
              <a:t> long </a:t>
            </a:r>
            <a:r>
              <a:rPr lang="it-IT" sz="2400" dirty="0" err="1">
                <a:solidFill>
                  <a:srgbClr val="002060"/>
                </a:solidFill>
              </a:rPr>
              <a:t>term</a:t>
            </a:r>
            <a:r>
              <a:rPr lang="it-IT" sz="2400" dirty="0">
                <a:solidFill>
                  <a:srgbClr val="002060"/>
                </a:solidFill>
              </a:rPr>
              <a:t> impact on the risk of </a:t>
            </a:r>
            <a:r>
              <a:rPr lang="it-IT" sz="2400" dirty="0" err="1">
                <a:solidFill>
                  <a:srgbClr val="002060"/>
                </a:solidFill>
              </a:rPr>
              <a:t>cancer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such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postmenopausal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breast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ca</a:t>
            </a:r>
            <a:r>
              <a:rPr lang="it-IT" dirty="0" err="1">
                <a:solidFill>
                  <a:srgbClr val="002060"/>
                </a:solidFill>
              </a:rPr>
              <a:t>ncer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developing breast cancer increases by 10% for every 5-fold increase in BMI above 25 (AIRC 2021).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2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6FE69-2603-8B6E-A8EA-D3C1023B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it-IT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8DBBB94-F55A-4782-E1B9-682BD755A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1746" y="5053450"/>
            <a:ext cx="2433911" cy="64811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E216CB-11AA-68C5-9BFE-3EAD0FFC268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D9EE65D0-FE06-A1BD-DCE3-57E25078AD73}"/>
              </a:ext>
            </a:extLst>
          </p:cNvPr>
          <p:cNvSpPr txBox="1">
            <a:spLocks/>
          </p:cNvSpPr>
          <p:nvPr/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women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it-IT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it-IT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it-IT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it-IT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2020 (11.7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(11.4%),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colorectal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(10.0 %), prostate (7.3%), and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(5.6%)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of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an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1.8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(18%),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colorectal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(9.4%),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(8.3%),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(7.7%), and </a:t>
            </a:r>
            <a:r>
              <a:rPr lang="it-IT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it-IT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(6.9%) </a:t>
            </a:r>
            <a:r>
              <a:rPr lang="it-IT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of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women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endParaRPr lang="it-IT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600.000 per </a:t>
            </a:r>
            <a:r>
              <a:rPr lang="it-IT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it-IT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28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35F4A-E4A8-DE37-45C6-B22EC68C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overweight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obese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risk 10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ECF5B-CB93-AB39-1C7B-0C4C38C94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BOWEL (COLORECTUM)</a:t>
            </a:r>
          </a:p>
          <a:p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(post-menopause)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GALLBLADDER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OESOPHAGUS (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oesophageal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adenocarcinoma)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OVARY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(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WOMB (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endometrium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agram of the human body highlighting cancers associated with overweight &amp; Obesity. The cancer types are: meningioma, adenocarcinoma of the esophagus, multiple myeloma, kidney, endometrium, ovary, thyroid, breast, liver, gallbladder, upper stomach, pancreas, and colon &amp; rectum. ">
            <a:extLst>
              <a:ext uri="{FF2B5EF4-FFF2-40B4-BE49-F238E27FC236}">
                <a16:creationId xmlns:a16="http://schemas.microsoft.com/office/drawing/2014/main" id="{8564040D-9663-5DC4-E964-F07372DD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56" y="1737359"/>
            <a:ext cx="3566603" cy="43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448151A-A408-7D00-9857-62429277A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875" y="2204244"/>
            <a:ext cx="6362700" cy="35687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C513955-9DC5-F534-6774-39C28668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country in 2020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women</a:t>
            </a:r>
          </a:p>
        </p:txBody>
      </p:sp>
    </p:spTree>
    <p:extLst>
      <p:ext uri="{BB962C8B-B14F-4D97-AF65-F5344CB8AC3E}">
        <p14:creationId xmlns:p14="http://schemas.microsoft.com/office/powerpoint/2010/main" val="389321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E6EE11-C47F-2286-B468-832F149D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362E3-7CBA-B013-C621-0EBA9072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77571"/>
            <a:ext cx="10058400" cy="3760891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(BRCA1 and BRCA2)</a:t>
            </a:r>
          </a:p>
          <a:p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menarche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Nulliparity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30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menopause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family history of BC</a:t>
            </a: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8AC9B3-4977-5838-2400-0C0434B0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Modifiable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5F913-4867-7127-6ACF-C6CBF90C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20156"/>
            <a:ext cx="10058400" cy="4136980"/>
          </a:xfrm>
        </p:spPr>
        <p:txBody>
          <a:bodyPr>
            <a:noAutofit/>
          </a:bodyPr>
          <a:lstStyle/>
          <a:p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it-IT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Unhealthy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styles: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9050" lvl="8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diets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link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postmenopausal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women due to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estrogen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adipose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9050" lvl="8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9050" lvl="8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alcohol</a:t>
            </a:r>
          </a:p>
          <a:p>
            <a:pPr marL="1719050" lvl="8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0F1C01-3096-9BB6-CCF5-E2B10CB1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B31ECF-0241-A078-3D3E-5780F747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mammary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of:</a:t>
            </a: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adipose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abundant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supply</a:t>
            </a: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lymphatic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A60FD1F8-AA6C-4FE7-2CE7-D4772479A6D5}"/>
              </a:ext>
            </a:extLst>
          </p:cNvPr>
          <p:cNvSpPr/>
          <p:nvPr/>
        </p:nvSpPr>
        <p:spPr>
          <a:xfrm>
            <a:off x="1545752" y="50439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4A51FC-8FBB-16E7-E607-0E55C8516056}"/>
              </a:ext>
            </a:extLst>
          </p:cNvPr>
          <p:cNvSpPr txBox="1"/>
          <p:nvPr/>
        </p:nvSpPr>
        <p:spPr>
          <a:xfrm>
            <a:off x="3193142" y="5036461"/>
            <a:ext cx="843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3A21-F68E-33EB-9C32-1BC8787B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0D828-2BB9-5919-1C04-E2ACA6DE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8DEE2F-E5AA-683C-0973-720F6BD4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2016216"/>
            <a:ext cx="10633264" cy="3760891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mucous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intestine </a:t>
            </a:r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 err="1">
                <a:solidFill>
                  <a:srgbClr val="002060"/>
                </a:solidFill>
              </a:rPr>
              <a:t>Trillions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individual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microrganisms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2060"/>
                </a:solidFill>
              </a:rPr>
              <a:t>1014 </a:t>
            </a:r>
            <a:r>
              <a:rPr lang="it-IT" sz="2400" dirty="0" err="1">
                <a:solidFill>
                  <a:srgbClr val="002060"/>
                </a:solidFill>
              </a:rPr>
              <a:t>heterogenous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species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bacteria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viruses</a:t>
            </a:r>
            <a:r>
              <a:rPr lang="it-IT" sz="2400" dirty="0">
                <a:solidFill>
                  <a:srgbClr val="002060"/>
                </a:solidFill>
              </a:rPr>
              <a:t>. </a:t>
            </a:r>
            <a:r>
              <a:rPr lang="it-IT" sz="2400" dirty="0" err="1">
                <a:solidFill>
                  <a:srgbClr val="002060"/>
                </a:solidFill>
              </a:rPr>
              <a:t>archaea</a:t>
            </a:r>
            <a:r>
              <a:rPr lang="it-IT" sz="2400" dirty="0">
                <a:solidFill>
                  <a:srgbClr val="002060"/>
                </a:solidFill>
              </a:rPr>
              <a:t> and fungi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genome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C00000"/>
                </a:solidFill>
              </a:rPr>
              <a:t>microbiome</a:t>
            </a:r>
            <a:r>
              <a:rPr lang="it-IT" sz="2400" dirty="0">
                <a:solidFill>
                  <a:srgbClr val="002060"/>
                </a:solidFill>
              </a:rPr>
              <a:t>) </a:t>
            </a:r>
            <a:r>
              <a:rPr lang="it-IT" sz="2400" dirty="0" err="1">
                <a:solidFill>
                  <a:srgbClr val="002060"/>
                </a:solidFill>
              </a:rPr>
              <a:t>harbors</a:t>
            </a:r>
            <a:r>
              <a:rPr lang="it-IT" sz="2400" dirty="0">
                <a:solidFill>
                  <a:srgbClr val="002060"/>
                </a:solidFill>
              </a:rPr>
              <a:t> 150-fold more </a:t>
            </a:r>
            <a:r>
              <a:rPr lang="it-IT" sz="2400" dirty="0" err="1">
                <a:solidFill>
                  <a:srgbClr val="002060"/>
                </a:solidFill>
              </a:rPr>
              <a:t>genes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than</a:t>
            </a:r>
            <a:r>
              <a:rPr lang="it-IT" sz="2400" dirty="0">
                <a:solidFill>
                  <a:srgbClr val="002060"/>
                </a:solidFill>
              </a:rPr>
              <a:t> human </a:t>
            </a:r>
            <a:r>
              <a:rPr lang="it-IT" sz="2400" dirty="0" err="1">
                <a:solidFill>
                  <a:srgbClr val="002060"/>
                </a:solidFill>
              </a:rPr>
              <a:t>genome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2060"/>
                </a:solidFill>
              </a:rPr>
              <a:t>Dynamic balance with the </a:t>
            </a:r>
            <a:r>
              <a:rPr lang="it-IT" sz="2400" dirty="0" err="1">
                <a:solidFill>
                  <a:srgbClr val="002060"/>
                </a:solidFill>
              </a:rPr>
              <a:t>host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C00000"/>
                </a:solidFill>
              </a:rPr>
              <a:t>eubiosis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  <a:p>
            <a:r>
              <a:rPr lang="it-IT" sz="2400" dirty="0" err="1">
                <a:solidFill>
                  <a:srgbClr val="002060"/>
                </a:solidFill>
              </a:rPr>
              <a:t>Microbial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perturbations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C00000"/>
                </a:solidFill>
              </a:rPr>
              <a:t>dysbiosis</a:t>
            </a:r>
            <a:r>
              <a:rPr lang="it-IT" sz="2400" dirty="0">
                <a:solidFill>
                  <a:srgbClr val="002060"/>
                </a:solidFill>
              </a:rPr>
              <a:t>)= risk of health </a:t>
            </a:r>
            <a:r>
              <a:rPr lang="it-IT" sz="2400" dirty="0" err="1">
                <a:solidFill>
                  <a:srgbClr val="002060"/>
                </a:solidFill>
              </a:rPr>
              <a:t>problems</a:t>
            </a:r>
            <a:endParaRPr lang="it-IT" sz="2400" dirty="0">
              <a:solidFill>
                <a:srgbClr val="002060"/>
              </a:solidFill>
            </a:endParaRPr>
          </a:p>
          <a:p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4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72D6D6-26F8-DA5F-4AC0-7126782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E13D33-FC6D-C7A9-3CD0-DC627E25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035631"/>
            <a:ext cx="10058400" cy="3760891"/>
          </a:xfrm>
        </p:spPr>
        <p:txBody>
          <a:bodyPr>
            <a:no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indigestible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carbohydrates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and K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endogenous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exogenous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(innate and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cell-mediated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pathogenic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microbes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47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794</TotalTime>
  <Words>850</Words>
  <Application>Microsoft Macintosh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BlinkMacSystemFont</vt:lpstr>
      <vt:lpstr>Calibri</vt:lpstr>
      <vt:lpstr>Helvetica</vt:lpstr>
      <vt:lpstr>Times</vt:lpstr>
      <vt:lpstr>Wingdings</vt:lpstr>
      <vt:lpstr>RetrospectVTI</vt:lpstr>
      <vt:lpstr>IMPATTO DELLA CHIRURGIA BARIATRICA SUL CANCRO DELLA MAMMELLA</vt:lpstr>
      <vt:lpstr>Female breast cancer</vt:lpstr>
      <vt:lpstr>Being overweight or obese increases the risk 10 cancers:</vt:lpstr>
      <vt:lpstr>Most common type of cancer mortality by country in 2020 among women</vt:lpstr>
      <vt:lpstr>Risk factors for breast cancer</vt:lpstr>
      <vt:lpstr>Modifiable risk factors for breast cancer</vt:lpstr>
      <vt:lpstr>Microbiota</vt:lpstr>
      <vt:lpstr>Microbiota</vt:lpstr>
      <vt:lpstr>Microbiota</vt:lpstr>
      <vt:lpstr>Dysbiosis and cancer</vt:lpstr>
      <vt:lpstr>DNA damage and breast cancer</vt:lpstr>
      <vt:lpstr>Bariatric surgery and risk of cancer</vt:lpstr>
      <vt:lpstr>Recommendations</vt:lpstr>
      <vt:lpstr>Recommendations</vt:lpstr>
      <vt:lpstr>Conclusions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fouzia mecheri</cp:lastModifiedBy>
  <cp:revision>49</cp:revision>
  <dcterms:created xsi:type="dcterms:W3CDTF">2022-02-27T17:36:31Z</dcterms:created>
  <dcterms:modified xsi:type="dcterms:W3CDTF">2025-10-27T16:55:06Z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